
<file path=[Content_Types].xml><?xml version="1.0" encoding="utf-8"?>
<Types xmlns="http://schemas.openxmlformats.org/package/2006/content-types">
  <Default Extension="xml" ContentType="application/xml"/>
  <Default Extension="wmv" ContentType="video/unknown"/>
  <Default Extension="jpeg" ContentType="image/jpeg"/>
  <Default Extension="tiff" ContentType="image/tiff"/>
  <Default Extension="jpg" ContentType="image/jpeg"/>
  <Default Extension="emf" ContentType="image/x-emf"/>
  <Default Extension="rels" ContentType="application/vnd.openxmlformats-package.relationships+xml"/>
  <Default Extension="wdp" ContentType="image/vnd.ms-photo"/>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9" r:id="rId3"/>
    <p:sldId id="314" r:id="rId4"/>
    <p:sldId id="267" r:id="rId5"/>
    <p:sldId id="312" r:id="rId6"/>
    <p:sldId id="302" r:id="rId7"/>
    <p:sldId id="301" r:id="rId8"/>
    <p:sldId id="308" r:id="rId9"/>
    <p:sldId id="259" r:id="rId10"/>
    <p:sldId id="273" r:id="rId11"/>
    <p:sldId id="264" r:id="rId12"/>
    <p:sldId id="263" r:id="rId13"/>
    <p:sldId id="313" r:id="rId14"/>
    <p:sldId id="270" r:id="rId15"/>
    <p:sldId id="271" r:id="rId16"/>
    <p:sldId id="310" r:id="rId17"/>
    <p:sldId id="272" r:id="rId18"/>
    <p:sldId id="311" r:id="rId19"/>
    <p:sldId id="280" r:id="rId20"/>
    <p:sldId id="296" r:id="rId21"/>
    <p:sldId id="285" r:id="rId22"/>
    <p:sldId id="265" r:id="rId23"/>
    <p:sldId id="289" r:id="rId24"/>
    <p:sldId id="260" r:id="rId25"/>
    <p:sldId id="290" r:id="rId26"/>
    <p:sldId id="291" r:id="rId27"/>
    <p:sldId id="292" r:id="rId28"/>
    <p:sldId id="278" r:id="rId29"/>
    <p:sldId id="288" r:id="rId30"/>
    <p:sldId id="309" r:id="rId31"/>
    <p:sldId id="261" r:id="rId32"/>
    <p:sldId id="298" r:id="rId33"/>
    <p:sldId id="276" r:id="rId34"/>
    <p:sldId id="293" r:id="rId35"/>
    <p:sldId id="294" r:id="rId36"/>
    <p:sldId id="29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3" autoAdjust="0"/>
    <p:restoredTop sz="95504" autoAdjust="0"/>
  </p:normalViewPr>
  <p:slideViewPr>
    <p:cSldViewPr>
      <p:cViewPr>
        <p:scale>
          <a:sx n="134" d="100"/>
          <a:sy n="134" d="100"/>
        </p:scale>
        <p:origin x="-632" y="4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259EBAB8-8A40-415D-B4B6-8D121624AEEB}" type="presOf" srcId="{2D073382-0296-124D-AFCE-8BE767E28737}" destId="{1D1D7B80-FCF8-F54B-9597-6CBF76514B21}" srcOrd="0" destOrd="0" presId="urn:microsoft.com/office/officeart/2005/8/layout/radial3"/>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506CCC90-50EA-4C49-9B94-FE9689C8709C}" type="presOf" srcId="{0AD22A2B-6060-5D47-93D6-981EF178B2EF}" destId="{FB114532-69BA-2D4E-AE8D-D598D1E0CBBC}"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9528813E-68F1-2B42-9063-9CDC4DFEAC70}" srcId="{DB4BC7DB-CD7C-A24F-AB9B-83E117A328B5}" destId="{2D073382-0296-124D-AFCE-8BE767E28737}" srcOrd="1" destOrd="0" parTransId="{2AE33E1A-F0D0-FC4E-A859-C052F01F2832}" sibTransId="{F8F26748-3C7C-F345-B243-734A0E0615F4}"/>
    <dgm:cxn modelId="{CDC97A2C-E47F-4542-BD55-823EAA4D9E5C}" type="presOf" srcId="{1DC3460B-18E6-5A45-A814-E544A26E63CD}" destId="{B7339873-57A6-ED4A-958C-C5A22D22A327}" srcOrd="0" destOrd="0" presId="urn:microsoft.com/office/officeart/2005/8/layout/radial3"/>
    <dgm:cxn modelId="{AA53290E-4543-453D-BD4B-7EE3DF297FEA}" type="presOf" srcId="{DB4BC7DB-CD7C-A24F-AB9B-83E117A328B5}" destId="{5046B3A2-D86D-6748-AFEB-9727CCA92172}" srcOrd="0" destOrd="0" presId="urn:microsoft.com/office/officeart/2005/8/layout/radial3"/>
    <dgm:cxn modelId="{4CD7C5F8-2F15-6E40-8512-A05AA868EEFA}" srcId="{5F0FA58B-C904-9643-8DBA-6DC785BFA0D7}" destId="{B67F25F1-DBFB-4F41-B5E3-3182988964EF}" srcOrd="1" destOrd="0" parTransId="{8A9198A1-A1AF-CE44-943E-F0248DCF4623}" sibTransId="{E2834640-8319-0D4C-AA90-50320D0E9100}"/>
    <dgm:cxn modelId="{558A28E2-3A1E-4837-9C5A-73A61C3FB02E}" type="presOf" srcId="{5F0FA58B-C904-9643-8DBA-6DC785BFA0D7}" destId="{C7F52D9E-1348-4745-9698-C557ED5B4A29}"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FF170515-54C4-4D89-9C61-F3ED8C383964}" type="presParOf" srcId="{C7F52D9E-1348-4745-9698-C557ED5B4A29}" destId="{02B5E11D-A840-CF48-9886-40F73725A584}" srcOrd="0" destOrd="0" presId="urn:microsoft.com/office/officeart/2005/8/layout/radial3"/>
    <dgm:cxn modelId="{FE12E4D6-90A6-4AA7-859E-DF800DF1482C}" type="presParOf" srcId="{02B5E11D-A840-CF48-9886-40F73725A584}" destId="{5046B3A2-D86D-6748-AFEB-9727CCA92172}" srcOrd="0" destOrd="0" presId="urn:microsoft.com/office/officeart/2005/8/layout/radial3"/>
    <dgm:cxn modelId="{364C1EB4-8C86-4D8F-B5B1-0B37F12572FF}" type="presParOf" srcId="{02B5E11D-A840-CF48-9886-40F73725A584}" destId="{B7339873-57A6-ED4A-958C-C5A22D22A327}" srcOrd="1" destOrd="0" presId="urn:microsoft.com/office/officeart/2005/8/layout/radial3"/>
    <dgm:cxn modelId="{F5BC3FBB-52EB-4365-840A-C6695A7DBAA9}" type="presParOf" srcId="{02B5E11D-A840-CF48-9886-40F73725A584}" destId="{1D1D7B80-FCF8-F54B-9597-6CBF76514B21}" srcOrd="2" destOrd="0" presId="urn:microsoft.com/office/officeart/2005/8/layout/radial3"/>
    <dgm:cxn modelId="{7B8F3164-B8FA-4A31-B1A5-ACD3331D234D}"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29/11/16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4</a:t>
            </a:fld>
            <a:endParaRPr lang="de-DE"/>
          </a:p>
        </p:txBody>
      </p:sp>
    </p:spTree>
    <p:extLst>
      <p:ext uri="{BB962C8B-B14F-4D97-AF65-F5344CB8AC3E}">
        <p14:creationId xmlns:p14="http://schemas.microsoft.com/office/powerpoint/2010/main" val="34548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5</a:t>
            </a:fld>
            <a:endParaRPr lang="en-US" altLang="de-DE" sz="1200" smtClean="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26</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27</a:t>
            </a:fld>
            <a:endParaRPr lang="en-US"/>
          </a:p>
        </p:txBody>
      </p:sp>
    </p:spTree>
    <p:extLst>
      <p:ext uri="{BB962C8B-B14F-4D97-AF65-F5344CB8AC3E}">
        <p14:creationId xmlns:p14="http://schemas.microsoft.com/office/powerpoint/2010/main" val="395279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29/11/16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29/11/16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29/11/16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29/11/16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29/11/16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29/11/16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29/11/16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8.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 Id="rId3"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microsoft.com/office/2007/relationships/media" Target="../media/media4.avi"/><Relationship Id="rId2" Type="http://schemas.openxmlformats.org/officeDocument/2006/relationships/video" Target="../media/media4.avi"/></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4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1" Type="http://schemas.openxmlformats.org/officeDocument/2006/relationships/image" Target="../media/image16.jpeg"/><Relationship Id="rId12" Type="http://schemas.openxmlformats.org/officeDocument/2006/relationships/image" Target="../media/image17.png"/><Relationship Id="rId13" Type="http://schemas.openxmlformats.org/officeDocument/2006/relationships/image" Target="../media/image18.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2.xm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jpeg"/><Relationship Id="rId10"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9.png"/><Relationship Id="rId7" Type="http://schemas.openxmlformats.org/officeDocument/2006/relationships/image" Target="../media/image22.png"/><Relationship Id="rId8" Type="http://schemas.openxmlformats.org/officeDocument/2006/relationships/image" Target="../media/image23.png"/><Relationship Id="rId1" Type="http://schemas.microsoft.com/office/2007/relationships/media" Target="../media/media2.avi"/><Relationship Id="rId2" Type="http://schemas.openxmlformats.org/officeDocument/2006/relationships/video" Target="../media/media2.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Cell Culture</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0" y="1600200"/>
            <a:ext cx="3397948" cy="2308324"/>
          </a:xfrm>
          <a:prstGeom prst="rect">
            <a:avLst/>
          </a:prstGeom>
          <a:noFill/>
        </p:spPr>
        <p:txBody>
          <a:bodyPr wrap="none" rtlCol="0">
            <a:spAutoFit/>
          </a:bodyPr>
          <a:lstStyle/>
          <a:p>
            <a:r>
              <a:rPr lang="en-US" dirty="0" smtClean="0"/>
              <a:t>Picture multi-well plate</a:t>
            </a:r>
          </a:p>
          <a:p>
            <a:endParaRPr lang="en-US" dirty="0"/>
          </a:p>
          <a:p>
            <a:r>
              <a:rPr lang="en-US" dirty="0" smtClean="0"/>
              <a:t>Prices for glass-bottom &gt;10$</a:t>
            </a:r>
          </a:p>
          <a:p>
            <a:r>
              <a:rPr lang="en-US" dirty="0" smtClean="0"/>
              <a:t>And plastic-bottom &lt;2$</a:t>
            </a:r>
          </a:p>
          <a:p>
            <a:endParaRPr lang="en-US" dirty="0"/>
          </a:p>
          <a:p>
            <a:r>
              <a:rPr lang="en-US" dirty="0" smtClean="0"/>
              <a:t>Plastic bottom: </a:t>
            </a:r>
          </a:p>
          <a:p>
            <a:r>
              <a:rPr lang="en-US" dirty="0" smtClean="0"/>
              <a:t>- Better compatible with some cell</a:t>
            </a:r>
            <a:br>
              <a:rPr lang="en-US" dirty="0" smtClean="0"/>
            </a:br>
            <a:r>
              <a:rPr lang="en-US" dirty="0" smtClean="0"/>
              <a:t>culture</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effects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32686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Autofocus </a:t>
            </a:r>
            <a:r>
              <a:rPr lang="en-US" dirty="0" err="1" smtClean="0"/>
              <a:t>CellDiscoverer</a:t>
            </a:r>
            <a:r>
              <a:rPr lang="en-US" dirty="0" smtClean="0"/>
              <a:t> 7</a:t>
            </a:r>
            <a:endParaRPr lang="en-US" dirty="0"/>
          </a:p>
        </p:txBody>
      </p:sp>
      <p:sp>
        <p:nvSpPr>
          <p:cNvPr id="3" name="Content Placeholder 2"/>
          <p:cNvSpPr>
            <a:spLocks noGrp="1"/>
          </p:cNvSpPr>
          <p:nvPr>
            <p:ph idx="1"/>
          </p:nvPr>
        </p:nvSpPr>
        <p:spPr/>
        <p:txBody>
          <a:bodyPr/>
          <a:lstStyle/>
          <a:p>
            <a:r>
              <a:rPr lang="en-US" dirty="0" smtClean="0"/>
              <a:t>Find Surface</a:t>
            </a:r>
          </a:p>
          <a:p>
            <a:r>
              <a:rPr lang="en-US" dirty="0" smtClean="0"/>
              <a:t>Focus Hold</a:t>
            </a:r>
          </a:p>
          <a:p>
            <a:r>
              <a:rPr lang="en-US" dirty="0" smtClean="0"/>
              <a:t>Focus every time-point and position</a:t>
            </a:r>
            <a:endParaRPr lang="en-US" dirty="0"/>
          </a:p>
        </p:txBody>
      </p:sp>
    </p:spTree>
    <p:extLst>
      <p:ext uri="{BB962C8B-B14F-4D97-AF65-F5344CB8AC3E}">
        <p14:creationId xmlns:p14="http://schemas.microsoft.com/office/powerpoint/2010/main" val="365894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Assay development considerations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2372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 principle, the</a:t>
            </a:r>
            <a:r>
              <a:rPr lang="en-US" altLang="en-US" b="1" dirty="0"/>
              <a:t> total intensity inside all dot-like structures </a:t>
            </a:r>
          </a:p>
          <a:p>
            <a:pPr eaLnBrk="1" hangingPunct="1"/>
            <a:r>
              <a:rPr lang="en-US" altLang="en-US" dirty="0"/>
              <a:t>in each cell is proportional to the </a:t>
            </a:r>
            <a:r>
              <a:rPr lang="en-US" altLang="en-US" b="1" dirty="0"/>
              <a:t>amount of protein recruited </a:t>
            </a:r>
          </a:p>
          <a:p>
            <a:pPr eaLnBrk="1" hangingPunct="1"/>
            <a:r>
              <a:rPr lang="en-US" altLang="en-US" b="1" dirty="0"/>
              <a:t>to </a:t>
            </a:r>
            <a:r>
              <a:rPr lang="en-US" altLang="en-US" b="1" dirty="0" err="1"/>
              <a:t>autophagosomes</a:t>
            </a:r>
            <a:r>
              <a:rPr lang="en-US" altLang="en-US" dirty="0"/>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Acquisition </a:t>
            </a:r>
            <a:r>
              <a:rPr lang="en-US" altLang="en-US" sz="4000" dirty="0">
                <a:ea typeface="ＭＳ Ｐゴシック" pitchFamily="34" charset="-128"/>
              </a:rPr>
              <a:t>m</a:t>
            </a:r>
            <a:r>
              <a:rPr lang="en-US" altLang="en-US" sz="4000" dirty="0" smtClean="0">
                <a:ea typeface="ＭＳ Ｐゴシック" pitchFamily="34" charset="-128"/>
              </a:rPr>
              <a:t>odalities: </a:t>
            </a:r>
            <a:r>
              <a:rPr lang="en-US" altLang="en-US" sz="4000" dirty="0">
                <a:ea typeface="ＭＳ Ｐゴシック" pitchFamily="34" charset="-128"/>
              </a:rPr>
              <a:t>c</a:t>
            </a:r>
            <a:r>
              <a:rPr lang="en-US" altLang="en-US" sz="4000" dirty="0" smtClean="0">
                <a:ea typeface="ＭＳ Ｐゴシック" pitchFamily="34" charset="-128"/>
              </a:rPr>
              <a:t>onfocal</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341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474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3741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3874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007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141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274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407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607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105401" y="47244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6388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0" y="4800600"/>
            <a:ext cx="2971799" cy="369332"/>
          </a:xfrm>
          <a:prstGeom prst="rect">
            <a:avLst/>
          </a:prstGeom>
          <a:noFill/>
        </p:spPr>
        <p:txBody>
          <a:bodyPr wrap="square" rtlCol="0">
            <a:spAutoFit/>
          </a:bodyPr>
          <a:lstStyle/>
          <a:p>
            <a:r>
              <a:rPr lang="en-US" dirty="0" smtClean="0"/>
              <a:t>(on-the-fly) sum projection</a:t>
            </a:r>
          </a:p>
        </p:txBody>
      </p:sp>
      <p:sp>
        <p:nvSpPr>
          <p:cNvPr id="78848" name="TextBox 78847"/>
          <p:cNvSpPr txBox="1"/>
          <p:nvPr/>
        </p:nvSpPr>
        <p:spPr>
          <a:xfrm>
            <a:off x="1144245" y="3570287"/>
            <a:ext cx="1331389" cy="923330"/>
          </a:xfrm>
          <a:prstGeom prst="rect">
            <a:avLst/>
          </a:prstGeom>
          <a:noFill/>
        </p:spPr>
        <p:txBody>
          <a:bodyPr wrap="none" rtlCol="0">
            <a:spAutoFit/>
          </a:bodyPr>
          <a:lstStyle/>
          <a:p>
            <a:r>
              <a:rPr lang="en-US" dirty="0" smtClean="0"/>
              <a:t>Accurate</a:t>
            </a:r>
            <a:br>
              <a:rPr lang="en-US" dirty="0" smtClean="0"/>
            </a:br>
            <a:r>
              <a:rPr lang="en-US" dirty="0" smtClean="0"/>
              <a:t>but typically</a:t>
            </a:r>
            <a:br>
              <a:rPr lang="en-US" dirty="0" smtClean="0"/>
            </a:br>
            <a:r>
              <a:rPr lang="en-US" dirty="0" smtClean="0"/>
              <a:t>too slow</a:t>
            </a:r>
            <a:endParaRPr lang="en-US" dirty="0"/>
          </a:p>
        </p:txBody>
      </p:sp>
      <p:sp>
        <p:nvSpPr>
          <p:cNvPr id="58" name="TextBox 57"/>
          <p:cNvSpPr txBox="1"/>
          <p:nvPr/>
        </p:nvSpPr>
        <p:spPr>
          <a:xfrm>
            <a:off x="6477001" y="3352800"/>
            <a:ext cx="2047556" cy="923330"/>
          </a:xfrm>
          <a:prstGeom prst="rect">
            <a:avLst/>
          </a:prstGeom>
          <a:noFill/>
        </p:spPr>
        <p:txBody>
          <a:bodyPr wrap="none" rtlCol="0">
            <a:spAutoFit/>
          </a:bodyPr>
          <a:lstStyle/>
          <a:p>
            <a:r>
              <a:rPr lang="en-US" dirty="0" smtClean="0"/>
              <a:t>Can be fast enough,</a:t>
            </a:r>
          </a:p>
          <a:p>
            <a:r>
              <a:rPr lang="en-US" dirty="0" smtClean="0"/>
              <a:t>But lots of data </a:t>
            </a:r>
          </a:p>
          <a:p>
            <a:r>
              <a:rPr lang="en-US" dirty="0" smtClean="0"/>
              <a:t>And 3-D analysis</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Acquisition modalities: </a:t>
            </a:r>
            <a:r>
              <a:rPr lang="en-US" dirty="0" err="1"/>
              <a:t>w</a:t>
            </a:r>
            <a:r>
              <a:rPr lang="en-US" dirty="0" err="1" smtClean="0"/>
              <a:t>idefield</a:t>
            </a:r>
            <a:endParaRPr lang="en-US" dirty="0"/>
          </a:p>
        </p:txBody>
      </p:sp>
      <p:grpSp>
        <p:nvGrpSpPr>
          <p:cNvPr id="29" name="Group 102"/>
          <p:cNvGrpSpPr>
            <a:grpSpLocks/>
          </p:cNvGrpSpPr>
          <p:nvPr/>
        </p:nvGrpSpPr>
        <p:grpSpPr bwMode="auto">
          <a:xfrm>
            <a:off x="10080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1717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2192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20383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9050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3050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7716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4384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2382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1049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842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842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842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842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842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842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842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842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842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95400" y="48045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447800" y="4567039"/>
            <a:ext cx="2514600" cy="923330"/>
          </a:xfrm>
          <a:prstGeom prst="rect">
            <a:avLst/>
          </a:prstGeom>
          <a:noFill/>
        </p:spPr>
        <p:txBody>
          <a:bodyPr wrap="square" rtlCol="0">
            <a:spAutoFit/>
          </a:bodyPr>
          <a:lstStyle/>
          <a:p>
            <a:r>
              <a:rPr lang="en-US" dirty="0" smtClean="0"/>
              <a:t>(on-the-fly) </a:t>
            </a:r>
            <a:r>
              <a:rPr lang="en-US" dirty="0" err="1" smtClean="0"/>
              <a:t>deconvolution</a:t>
            </a:r>
            <a:r>
              <a:rPr lang="en-US" dirty="0"/>
              <a:t/>
            </a:r>
            <a:br>
              <a:rPr lang="en-US" dirty="0"/>
            </a:br>
            <a:r>
              <a:rPr lang="en-US" dirty="0" smtClean="0"/>
              <a:t>and sum projection</a:t>
            </a:r>
          </a:p>
        </p:txBody>
      </p:sp>
      <p:cxnSp>
        <p:nvCxnSpPr>
          <p:cNvPr id="103" name="Straight Connector 102"/>
          <p:cNvCxnSpPr/>
          <p:nvPr/>
        </p:nvCxnSpPr>
        <p:spPr>
          <a:xfrm>
            <a:off x="1066800" y="5642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9715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8382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5049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3716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6383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91000" y="1549400"/>
            <a:ext cx="2438400" cy="23368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191000" y="3987800"/>
            <a:ext cx="2438400" cy="2336800"/>
          </a:xfrm>
          <a:prstGeom prst="rect">
            <a:avLst/>
          </a:prstGeom>
        </p:spPr>
      </p:pic>
      <p:sp>
        <p:nvSpPr>
          <p:cNvPr id="119" name="TextBox 13"/>
          <p:cNvSpPr txBox="1">
            <a:spLocks noChangeArrowheads="1"/>
          </p:cNvSpPr>
          <p:nvPr/>
        </p:nvSpPr>
        <p:spPr bwMode="auto">
          <a:xfrm>
            <a:off x="6781800" y="1676400"/>
            <a:ext cx="194205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Hela</a:t>
            </a:r>
            <a:r>
              <a:rPr lang="en-US" altLang="en-US" sz="1800" dirty="0" smtClean="0"/>
              <a:t> cell</a:t>
            </a:r>
          </a:p>
          <a:p>
            <a:pPr eaLnBrk="1" hangingPunct="1"/>
            <a:r>
              <a:rPr lang="en-US" altLang="en-US" sz="1800" dirty="0" smtClean="0"/>
              <a:t>Golgi-GFP</a:t>
            </a:r>
          </a:p>
          <a:p>
            <a:pPr eaLnBrk="1" hangingPunct="1"/>
            <a:r>
              <a:rPr lang="en-US" altLang="en-US" sz="1800" dirty="0" smtClean="0"/>
              <a:t>z-stack, </a:t>
            </a:r>
            <a:r>
              <a:rPr lang="en-US" altLang="en-US" sz="1800" dirty="0" err="1" smtClean="0"/>
              <a:t>dz</a:t>
            </a:r>
            <a:r>
              <a:rPr lang="en-US" altLang="en-US" sz="1800" dirty="0" smtClean="0"/>
              <a:t>=1um</a:t>
            </a:r>
          </a:p>
          <a:p>
            <a:pPr eaLnBrk="1" hangingPunct="1"/>
            <a:r>
              <a:rPr lang="en-US" altLang="en-US" sz="1800" dirty="0" err="1" smtClean="0"/>
              <a:t>CellDiscoverer</a:t>
            </a:r>
            <a:r>
              <a:rPr lang="en-US" altLang="en-US" sz="1800" dirty="0" smtClean="0"/>
              <a:t> 7</a:t>
            </a:r>
            <a:br>
              <a:rPr lang="en-US" altLang="en-US" sz="1800" dirty="0" smtClean="0"/>
            </a:br>
            <a:r>
              <a:rPr lang="en-US" altLang="en-US" sz="1800" dirty="0" smtClean="0"/>
              <a:t>Zeiss</a:t>
            </a:r>
            <a:endParaRPr lang="en-US" altLang="en-US" sz="1800" dirty="0"/>
          </a:p>
        </p:txBody>
      </p:sp>
    </p:spTree>
    <p:extLst>
      <p:ext uri="{BB962C8B-B14F-4D97-AF65-F5344CB8AC3E}">
        <p14:creationId xmlns:p14="http://schemas.microsoft.com/office/powerpoint/2010/main" val="2521950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533400" y="76200"/>
            <a:ext cx="8229600" cy="1143000"/>
          </a:xfrm>
        </p:spPr>
        <p:txBody>
          <a:bodyPr>
            <a:normAutofit/>
          </a:bodyPr>
          <a:lstStyle/>
          <a:p>
            <a:r>
              <a:rPr lang="en-US" altLang="en-US" sz="4000" dirty="0" smtClean="0">
                <a:ea typeface="ＭＳ Ｐゴシック" pitchFamily="34" charset="-128"/>
              </a:rPr>
              <a:t>Low NA </a:t>
            </a:r>
            <a:r>
              <a:rPr lang="en-US" altLang="en-US" sz="4000" dirty="0" err="1" smtClean="0">
                <a:ea typeface="ＭＳ Ｐゴシック" pitchFamily="34" charset="-128"/>
              </a:rPr>
              <a:t>widefield</a:t>
            </a:r>
            <a:r>
              <a:rPr lang="en-US" altLang="en-US" sz="4000" dirty="0" smtClean="0">
                <a:ea typeface="ＭＳ Ｐゴシック" pitchFamily="34" charset="-128"/>
              </a:rPr>
              <a:t> imaging </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46199" y="2624991"/>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199" y="4266466"/>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219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550961" y="1590536"/>
            <a:ext cx="25576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Hela</a:t>
            </a:r>
            <a:r>
              <a:rPr lang="en-US" altLang="en-US" sz="1800" dirty="0" smtClean="0"/>
              <a:t> cell, Golgi-GFP</a:t>
            </a:r>
          </a:p>
          <a:p>
            <a:pPr eaLnBrk="1" hangingPunct="1"/>
            <a:r>
              <a:rPr lang="en-US" altLang="en-US" sz="1800" dirty="0" smtClean="0"/>
              <a:t>z-stack, 1um steps</a:t>
            </a:r>
          </a:p>
          <a:p>
            <a:pPr eaLnBrk="1" hangingPunct="1"/>
            <a:r>
              <a:rPr lang="en-US" altLang="en-US" sz="1800" dirty="0" err="1" smtClean="0"/>
              <a:t>CellDiscoverer</a:t>
            </a:r>
            <a:r>
              <a:rPr lang="en-US" altLang="en-US" sz="1800" dirty="0" smtClean="0"/>
              <a:t> 7, Zeiss</a:t>
            </a:r>
            <a:endParaRPr lang="en-US" altLang="en-US" sz="1800" dirty="0"/>
          </a:p>
        </p:txBody>
      </p:sp>
      <p:sp>
        <p:nvSpPr>
          <p:cNvPr id="79885" name="TextBox 1"/>
          <p:cNvSpPr txBox="1">
            <a:spLocks noChangeArrowheads="1"/>
          </p:cNvSpPr>
          <p:nvPr/>
        </p:nvSpPr>
        <p:spPr bwMode="auto">
          <a:xfrm>
            <a:off x="4419600" y="5798403"/>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a:t>NA </a:t>
            </a:r>
            <a:r>
              <a:rPr lang="en-US" altLang="en-US" sz="1600" dirty="0" smtClean="0"/>
              <a:t>0.8</a:t>
            </a:r>
          </a:p>
          <a:p>
            <a:pPr algn="ctr" eaLnBrk="1" hangingPunct="1"/>
            <a:r>
              <a:rPr lang="en-US" altLang="en-US" sz="1600" dirty="0" smtClean="0"/>
              <a:t>80 </a:t>
            </a:r>
            <a:r>
              <a:rPr lang="en-US" altLang="en-US" sz="1600" dirty="0" err="1" smtClean="0"/>
              <a:t>ms</a:t>
            </a:r>
            <a:r>
              <a:rPr lang="en-US" altLang="en-US" sz="1600" dirty="0" smtClean="0"/>
              <a:t> </a:t>
            </a:r>
          </a:p>
          <a:p>
            <a:pPr algn="ctr" eaLnBrk="1" hangingPunct="1"/>
            <a:r>
              <a:rPr lang="en-US" altLang="en-US" sz="1600" dirty="0" smtClean="0"/>
              <a:t>30% light</a:t>
            </a:r>
            <a:endParaRPr lang="en-US" altLang="en-US" sz="1600" dirty="0"/>
          </a:p>
        </p:txBody>
      </p:sp>
      <p:sp>
        <p:nvSpPr>
          <p:cNvPr id="79886" name="TextBox 1"/>
          <p:cNvSpPr txBox="1">
            <a:spLocks noChangeArrowheads="1"/>
          </p:cNvSpPr>
          <p:nvPr/>
        </p:nvSpPr>
        <p:spPr bwMode="auto">
          <a:xfrm>
            <a:off x="6593659" y="5798403"/>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0.26</a:t>
            </a:r>
          </a:p>
          <a:p>
            <a:pPr algn="ctr" eaLnBrk="1" hangingPunct="1"/>
            <a:r>
              <a:rPr lang="en-US" altLang="en-US" sz="1600" dirty="0" smtClean="0"/>
              <a:t>380 </a:t>
            </a:r>
            <a:r>
              <a:rPr lang="en-US" altLang="en-US" sz="1600" dirty="0" err="1" smtClean="0"/>
              <a:t>ms</a:t>
            </a:r>
            <a:endParaRPr lang="en-US" altLang="en-US" sz="1600" dirty="0" smtClean="0"/>
          </a:p>
          <a:p>
            <a:pPr algn="ctr" eaLnBrk="1" hangingPunct="1"/>
            <a:r>
              <a:rPr lang="en-US" altLang="en-US" sz="1600" dirty="0" smtClean="0"/>
              <a:t>80% light</a:t>
            </a:r>
            <a:endParaRPr lang="en-US" altLang="en-US" sz="1600" dirty="0"/>
          </a:p>
        </p:txBody>
      </p:sp>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9895" name="TextBox 1"/>
          <p:cNvSpPr txBox="1">
            <a:spLocks noChangeArrowheads="1"/>
          </p:cNvSpPr>
          <p:nvPr/>
        </p:nvSpPr>
        <p:spPr bwMode="auto">
          <a:xfrm>
            <a:off x="5460184" y="5798403"/>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0.35</a:t>
            </a:r>
          </a:p>
          <a:p>
            <a:pPr algn="ctr" eaLnBrk="1" hangingPunct="1"/>
            <a:r>
              <a:rPr lang="en-US" altLang="en-US" sz="1600" dirty="0" smtClean="0"/>
              <a:t>150 </a:t>
            </a:r>
            <a:r>
              <a:rPr lang="en-US" altLang="en-US" sz="1600" dirty="0" err="1" smtClean="0"/>
              <a:t>ms</a:t>
            </a:r>
            <a:endParaRPr lang="en-US" altLang="en-US" sz="1600" dirty="0" smtClean="0"/>
          </a:p>
          <a:p>
            <a:pPr algn="ctr" eaLnBrk="1" hangingPunct="1"/>
            <a:r>
              <a:rPr lang="en-US" altLang="en-US" sz="1600" dirty="0" smtClean="0"/>
              <a:t>40% light</a:t>
            </a:r>
            <a:endParaRPr lang="en-US" altLang="en-US" sz="1600" dirty="0"/>
          </a:p>
        </p:txBody>
      </p:sp>
      <p:grpSp>
        <p:nvGrpSpPr>
          <p:cNvPr id="4" name="Group 3"/>
          <p:cNvGrpSpPr/>
          <p:nvPr/>
        </p:nvGrpSpPr>
        <p:grpSpPr>
          <a:xfrm>
            <a:off x="9982200" y="2209800"/>
            <a:ext cx="4471254" cy="4262931"/>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74" name="TextBox 137"/>
          <p:cNvSpPr txBox="1">
            <a:spLocks noChangeArrowheads="1"/>
          </p:cNvSpPr>
          <p:nvPr/>
        </p:nvSpPr>
        <p:spPr bwMode="auto">
          <a:xfrm>
            <a:off x="1295400" y="4267200"/>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143000" y="48006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90600" y="4916269"/>
            <a:ext cx="2475295" cy="646331"/>
          </a:xfrm>
          <a:prstGeom prst="rect">
            <a:avLst/>
          </a:prstGeom>
          <a:noFill/>
        </p:spPr>
        <p:txBody>
          <a:bodyPr wrap="none" rtlCol="0">
            <a:spAutoFit/>
          </a:bodyPr>
          <a:lstStyle/>
          <a:p>
            <a:r>
              <a:rPr lang="en-US" dirty="0" smtClean="0"/>
              <a:t>Single image, everything</a:t>
            </a:r>
            <a:br>
              <a:rPr lang="en-US" dirty="0" smtClean="0"/>
            </a:br>
            <a:r>
              <a:rPr lang="en-US" dirty="0" smtClean="0"/>
              <a:t>in focus</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High-throughput screening microscopy is not about pretty 3-D pictures but about fast and manageable measurements.</a:t>
            </a:r>
          </a:p>
          <a:p>
            <a:r>
              <a:rPr lang="en-US" dirty="0" smtClean="0"/>
              <a:t>Typical: 100x Oil lens confocal z-stacks =</a:t>
            </a:r>
            <a:r>
              <a:rPr lang="en-US" smtClean="0"/>
              <a:t>&gt; Single </a:t>
            </a:r>
            <a:r>
              <a:rPr lang="en-US" dirty="0" smtClean="0"/>
              <a:t>plane 20x </a:t>
            </a:r>
            <a:r>
              <a:rPr lang="en-US" smtClean="0"/>
              <a:t>Air lens </a:t>
            </a:r>
            <a:endParaRPr lang="en-US" dirty="0"/>
          </a:p>
        </p:txBody>
      </p:sp>
    </p:spTree>
    <p:extLst>
      <p:ext uri="{BB962C8B-B14F-4D97-AF65-F5344CB8AC3E}">
        <p14:creationId xmlns:p14="http://schemas.microsoft.com/office/powerpoint/2010/main" val="21990058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953000" y="1408723"/>
            <a:ext cx="2885739" cy="2096477"/>
          </a:xfrm>
          <a:prstGeom prst="rect">
            <a:avLst/>
          </a:prstGeom>
        </p:spPr>
      </p:pic>
      <p:sp>
        <p:nvSpPr>
          <p:cNvPr id="33" name="TextBox 32"/>
          <p:cNvSpPr txBox="1"/>
          <p:nvPr/>
        </p:nvSpPr>
        <p:spPr>
          <a:xfrm>
            <a:off x="5334000" y="990600"/>
            <a:ext cx="2044149" cy="369332"/>
          </a:xfrm>
          <a:prstGeom prst="rect">
            <a:avLst/>
          </a:prstGeom>
          <a:noFill/>
        </p:spPr>
        <p:txBody>
          <a:bodyPr wrap="none" rtlCol="0">
            <a:spAutoFit/>
          </a:bodyPr>
          <a:lstStyle/>
          <a:p>
            <a:r>
              <a:rPr lang="en-US" dirty="0" err="1" smtClean="0"/>
              <a:t>Brightfield</a:t>
            </a:r>
            <a:r>
              <a:rPr lang="en-US" dirty="0" smtClean="0"/>
              <a:t> contrast</a:t>
            </a:r>
            <a:endParaRPr lang="en-US" dirty="0"/>
          </a:p>
        </p:txBody>
      </p:sp>
      <p:pic>
        <p:nvPicPr>
          <p:cNvPr id="34" name="Picture 33"/>
          <p:cNvPicPr>
            <a:picLocks noChangeAspect="1"/>
          </p:cNvPicPr>
          <p:nvPr/>
        </p:nvPicPr>
        <p:blipFill>
          <a:blip r:embed="rId3"/>
          <a:stretch>
            <a:fillRect/>
          </a:stretch>
        </p:blipFill>
        <p:spPr>
          <a:xfrm>
            <a:off x="4953000" y="3992359"/>
            <a:ext cx="2895600" cy="2103641"/>
          </a:xfrm>
          <a:prstGeom prst="rect">
            <a:avLst/>
          </a:prstGeom>
        </p:spPr>
      </p:pic>
      <p:sp>
        <p:nvSpPr>
          <p:cNvPr id="35" name="TextBox 34"/>
          <p:cNvSpPr txBox="1"/>
          <p:nvPr/>
        </p:nvSpPr>
        <p:spPr>
          <a:xfrm>
            <a:off x="5097825" y="3581400"/>
            <a:ext cx="2598375" cy="369332"/>
          </a:xfrm>
          <a:prstGeom prst="rect">
            <a:avLst/>
          </a:prstGeom>
          <a:noFill/>
        </p:spPr>
        <p:txBody>
          <a:bodyPr wrap="none" rtlCol="0">
            <a:spAutoFit/>
          </a:bodyPr>
          <a:lstStyle/>
          <a:p>
            <a:r>
              <a:rPr lang="en-US" dirty="0" smtClean="0"/>
              <a:t>“Phase gradient contrast”</a:t>
            </a:r>
            <a:endParaRPr lang="en-US" dirty="0"/>
          </a:p>
        </p:txBody>
      </p:sp>
      <p:sp>
        <p:nvSpPr>
          <p:cNvPr id="36" name="TextBox 35"/>
          <p:cNvSpPr txBox="1"/>
          <p:nvPr/>
        </p:nvSpPr>
        <p:spPr>
          <a:xfrm>
            <a:off x="4721181" y="6160532"/>
            <a:ext cx="3356019" cy="369332"/>
          </a:xfrm>
          <a:prstGeom prst="rect">
            <a:avLst/>
          </a:prstGeom>
          <a:noFill/>
        </p:spPr>
        <p:txBody>
          <a:bodyPr wrap="none" rtlCol="0">
            <a:spAutoFit/>
          </a:bodyPr>
          <a:lstStyle/>
          <a:p>
            <a:r>
              <a:rPr lang="en-US" dirty="0" err="1" smtClean="0"/>
              <a:t>CellDiscoverer</a:t>
            </a:r>
            <a:r>
              <a:rPr lang="en-US" dirty="0" smtClean="0"/>
              <a:t> 7, 5x magnification</a:t>
            </a:r>
            <a:endParaRPr lang="en-US"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Light Microscopy </a:t>
            </a:r>
            <a:r>
              <a:rPr lang="en-US" dirty="0" smtClean="0"/>
              <a:t>Facility (ALMF) at EMBL </a:t>
            </a:r>
            <a:r>
              <a:rPr lang="en-US" dirty="0"/>
              <a:t>Heidelberg</a:t>
            </a:r>
          </a:p>
        </p:txBody>
      </p:sp>
      <p:pic>
        <p:nvPicPr>
          <p:cNvPr id="4" name="Picture 3" descr="Screen Shot 2016-11-26 at 17.07.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6062838" cy="4654513"/>
          </a:xfrm>
          <a:prstGeom prst="rect">
            <a:avLst/>
          </a:prstGeom>
        </p:spPr>
      </p:pic>
      <p:sp>
        <p:nvSpPr>
          <p:cNvPr id="5" name="TextBox 4"/>
          <p:cNvSpPr txBox="1"/>
          <p:nvPr/>
        </p:nvSpPr>
        <p:spPr>
          <a:xfrm>
            <a:off x="1600200" y="2057400"/>
            <a:ext cx="3724096" cy="1200329"/>
          </a:xfrm>
          <a:prstGeom prst="rect">
            <a:avLst/>
          </a:prstGeom>
          <a:noFill/>
        </p:spPr>
        <p:txBody>
          <a:bodyPr wrap="none" rtlCol="0">
            <a:spAutoFit/>
          </a:bodyPr>
          <a:lstStyle/>
          <a:p>
            <a:pPr marL="285750" indent="-285750">
              <a:buFont typeface="Arial"/>
              <a:buChar char="•"/>
            </a:pPr>
            <a:r>
              <a:rPr lang="en-US" dirty="0" smtClean="0"/>
              <a:t>Headed by Rainer </a:t>
            </a:r>
            <a:r>
              <a:rPr lang="en-US" dirty="0" err="1" smtClean="0"/>
              <a:t>Pepperkok</a:t>
            </a:r>
            <a:endParaRPr lang="en-US" dirty="0" smtClean="0"/>
          </a:p>
          <a:p>
            <a:pPr marL="285750" indent="-285750">
              <a:buFont typeface="Arial"/>
              <a:buChar char="•"/>
            </a:pPr>
            <a:r>
              <a:rPr lang="en-US" dirty="0" smtClean="0"/>
              <a:t>Around 30 microscope systems</a:t>
            </a:r>
          </a:p>
          <a:p>
            <a:pPr marL="285750" indent="-285750">
              <a:buFont typeface="Arial"/>
              <a:buChar char="•"/>
            </a:pPr>
            <a:r>
              <a:rPr lang="en-US" dirty="0" smtClean="0"/>
              <a:t>Since 1998 serving EMBL scientists </a:t>
            </a:r>
            <a:br>
              <a:rPr lang="en-US" dirty="0" smtClean="0"/>
            </a:br>
            <a:r>
              <a:rPr lang="en-US" dirty="0" smtClean="0"/>
              <a:t>and international visitors</a:t>
            </a:r>
            <a:endParaRPr lang="en-US" dirty="0"/>
          </a:p>
        </p:txBody>
      </p:sp>
      <p:pic>
        <p:nvPicPr>
          <p:cNvPr id="6" name="Picture 5"/>
          <p:cNvPicPr>
            <a:picLocks noChangeAspect="1"/>
          </p:cNvPicPr>
          <p:nvPr/>
        </p:nvPicPr>
        <p:blipFill>
          <a:blip r:embed="rId3"/>
          <a:stretch>
            <a:fillRect/>
          </a:stretch>
        </p:blipFill>
        <p:spPr>
          <a:xfrm>
            <a:off x="5943600" y="1600200"/>
            <a:ext cx="1443917" cy="1295400"/>
          </a:xfrm>
          <a:prstGeom prst="rect">
            <a:avLst/>
          </a:prstGeom>
        </p:spPr>
      </p:pic>
      <p:pic>
        <p:nvPicPr>
          <p:cNvPr id="7" name="Picture 6"/>
          <p:cNvPicPr>
            <a:picLocks noChangeAspect="1"/>
          </p:cNvPicPr>
          <p:nvPr/>
        </p:nvPicPr>
        <p:blipFill>
          <a:blip r:embed="rId4"/>
          <a:stretch>
            <a:fillRect/>
          </a:stretch>
        </p:blipFill>
        <p:spPr>
          <a:xfrm>
            <a:off x="7543800" y="1600200"/>
            <a:ext cx="1443917" cy="1295400"/>
          </a:xfrm>
          <a:prstGeom prst="rect">
            <a:avLst/>
          </a:prstGeom>
        </p:spPr>
      </p:pic>
      <p:pic>
        <p:nvPicPr>
          <p:cNvPr id="8" name="Picture 7"/>
          <p:cNvPicPr>
            <a:picLocks noChangeAspect="1"/>
          </p:cNvPicPr>
          <p:nvPr/>
        </p:nvPicPr>
        <p:blipFill>
          <a:blip r:embed="rId5"/>
          <a:stretch>
            <a:fillRect/>
          </a:stretch>
        </p:blipFill>
        <p:spPr>
          <a:xfrm>
            <a:off x="7543800" y="3733800"/>
            <a:ext cx="1443917" cy="1295400"/>
          </a:xfrm>
          <a:prstGeom prst="rect">
            <a:avLst/>
          </a:prstGeom>
        </p:spPr>
      </p:pic>
      <p:pic>
        <p:nvPicPr>
          <p:cNvPr id="9" name="Picture 8"/>
          <p:cNvPicPr>
            <a:picLocks noChangeAspect="1"/>
          </p:cNvPicPr>
          <p:nvPr/>
        </p:nvPicPr>
        <p:blipFill>
          <a:blip r:embed="rId6"/>
          <a:stretch>
            <a:fillRect/>
          </a:stretch>
        </p:blipFill>
        <p:spPr>
          <a:xfrm>
            <a:off x="5943600" y="2590800"/>
            <a:ext cx="1443917" cy="1295400"/>
          </a:xfrm>
          <a:prstGeom prst="rect">
            <a:avLst/>
          </a:prstGeom>
        </p:spPr>
      </p:pic>
      <p:pic>
        <p:nvPicPr>
          <p:cNvPr id="10" name="Picture 9"/>
          <p:cNvPicPr>
            <a:picLocks noChangeAspect="1"/>
          </p:cNvPicPr>
          <p:nvPr/>
        </p:nvPicPr>
        <p:blipFill>
          <a:blip r:embed="rId7"/>
          <a:stretch>
            <a:fillRect/>
          </a:stretch>
        </p:blipFill>
        <p:spPr>
          <a:xfrm>
            <a:off x="5943600" y="3733800"/>
            <a:ext cx="1443917" cy="1295400"/>
          </a:xfrm>
          <a:prstGeom prst="rect">
            <a:avLst/>
          </a:prstGeom>
        </p:spPr>
      </p:pic>
      <p:pic>
        <p:nvPicPr>
          <p:cNvPr id="11" name="Picture 10"/>
          <p:cNvPicPr>
            <a:picLocks noChangeAspect="1"/>
          </p:cNvPicPr>
          <p:nvPr/>
        </p:nvPicPr>
        <p:blipFill>
          <a:blip r:embed="rId8"/>
          <a:stretch>
            <a:fillRect/>
          </a:stretch>
        </p:blipFill>
        <p:spPr>
          <a:xfrm>
            <a:off x="7543800" y="4876800"/>
            <a:ext cx="1443917" cy="1295400"/>
          </a:xfrm>
          <a:prstGeom prst="rect">
            <a:avLst/>
          </a:prstGeom>
        </p:spPr>
      </p:pic>
      <p:sp>
        <p:nvSpPr>
          <p:cNvPr id="12" name="Rectangle 11"/>
          <p:cNvSpPr/>
          <p:nvPr/>
        </p:nvSpPr>
        <p:spPr>
          <a:xfrm>
            <a:off x="7543800" y="5029200"/>
            <a:ext cx="1447800" cy="914400"/>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7315200" y="2667000"/>
            <a:ext cx="1689100" cy="1265195"/>
          </a:xfrm>
          <a:prstGeom prst="rect">
            <a:avLst/>
          </a:prstGeom>
        </p:spPr>
      </p:pic>
    </p:spTree>
    <p:extLst>
      <p:ext uri="{BB962C8B-B14F-4D97-AF65-F5344CB8AC3E}">
        <p14:creationId xmlns:p14="http://schemas.microsoft.com/office/powerpoint/2010/main" val="2367681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400523047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9265032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4989739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934200" y="5029200"/>
            <a:ext cx="1063352" cy="1063351"/>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366798" y="1828800"/>
            <a:ext cx="3292676" cy="923330"/>
          </a:xfrm>
          <a:prstGeom prst="rect">
            <a:avLst/>
          </a:prstGeom>
          <a:noFill/>
        </p:spPr>
        <p:txBody>
          <a:bodyPr wrap="none" rtlCol="0">
            <a:spAutoFit/>
          </a:bodyPr>
          <a:lstStyle/>
          <a:p>
            <a:r>
              <a:rPr lang="en-US" dirty="0" smtClean="0"/>
              <a:t>- Move to next grid position.</a:t>
            </a:r>
            <a:r>
              <a:rPr lang="en-US" dirty="0"/>
              <a:t/>
            </a:r>
            <a:br>
              <a:rPr lang="en-US" dirty="0"/>
            </a:br>
            <a:r>
              <a:rPr lang="en-US" dirty="0" smtClean="0"/>
              <a:t>- Acquire low-zoom, single plane,</a:t>
            </a:r>
            <a:br>
              <a:rPr lang="en-US" dirty="0" smtClean="0"/>
            </a:br>
            <a:r>
              <a:rPr lang="en-US" dirty="0" smtClean="0"/>
              <a:t>single channel image</a:t>
            </a:r>
          </a:p>
        </p:txBody>
      </p:sp>
      <p:sp>
        <p:nvSpPr>
          <p:cNvPr id="6" name="TextBox 5"/>
          <p:cNvSpPr txBox="1"/>
          <p:nvPr/>
        </p:nvSpPr>
        <p:spPr>
          <a:xfrm>
            <a:off x="8534400" y="4724400"/>
            <a:ext cx="2685351" cy="923330"/>
          </a:xfrm>
          <a:prstGeom prst="rect">
            <a:avLst/>
          </a:prstGeom>
          <a:noFill/>
        </p:spPr>
        <p:txBody>
          <a:bodyPr wrap="none" rtlCol="0">
            <a:spAutoFit/>
          </a:bodyPr>
          <a:lstStyle/>
          <a:p>
            <a:r>
              <a:rPr lang="en-US" dirty="0" err="1" smtClean="0"/>
              <a:t>Todo</a:t>
            </a:r>
            <a:r>
              <a:rPr lang="en-US" dirty="0" smtClean="0"/>
              <a:t>:</a:t>
            </a:r>
          </a:p>
          <a:p>
            <a:pPr marL="285750" indent="-285750">
              <a:buFontTx/>
              <a:buChar char="-"/>
            </a:pPr>
            <a:r>
              <a:rPr lang="en-US" dirty="0" smtClean="0"/>
              <a:t>make images gray-scale</a:t>
            </a:r>
          </a:p>
          <a:p>
            <a:pPr marL="285750" indent="-285750">
              <a:buFontTx/>
              <a:buChar char="-"/>
            </a:pPr>
            <a:r>
              <a:rPr lang="en-US" dirty="0" smtClean="0"/>
              <a:t>Add microscope icon</a:t>
            </a:r>
          </a:p>
        </p:txBody>
      </p:sp>
      <p:sp>
        <p:nvSpPr>
          <p:cNvPr id="7" name="TextBox 6"/>
          <p:cNvSpPr txBox="1"/>
          <p:nvPr/>
        </p:nvSpPr>
        <p:spPr>
          <a:xfrm>
            <a:off x="6477000" y="6096000"/>
            <a:ext cx="2393128" cy="646331"/>
          </a:xfrm>
          <a:prstGeom prst="rect">
            <a:avLst/>
          </a:prstGeom>
          <a:noFill/>
        </p:spPr>
        <p:txBody>
          <a:bodyPr wrap="none" rtlCol="0">
            <a:spAutoFit/>
          </a:bodyPr>
          <a:lstStyle/>
          <a:p>
            <a:r>
              <a:rPr lang="en-US" dirty="0" smtClean="0"/>
              <a:t>Automated analysis:</a:t>
            </a:r>
          </a:p>
          <a:p>
            <a:r>
              <a:rPr lang="en-US" dirty="0"/>
              <a:t>M</a:t>
            </a:r>
            <a:r>
              <a:rPr lang="en-US" dirty="0" smtClean="0"/>
              <a:t>itotic cell coordinates</a:t>
            </a:r>
            <a:endParaRPr lang="en-US" dirty="0"/>
          </a:p>
        </p:txBody>
      </p:sp>
      <p:cxnSp>
        <p:nvCxnSpPr>
          <p:cNvPr id="8" name="Straight Arrow Connector 7"/>
          <p:cNvCxnSpPr>
            <a:stCxn id="22" idx="3"/>
            <a:endCxn id="3" idx="1"/>
          </p:cNvCxnSpPr>
          <p:nvPr/>
        </p:nvCxnSpPr>
        <p:spPr>
          <a:xfrm>
            <a:off x="4368800" y="3022600"/>
            <a:ext cx="14986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184900" y="3606800"/>
            <a:ext cx="76200"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a:off x="4368800" y="4813300"/>
            <a:ext cx="1574800" cy="190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7010400" y="2895600"/>
            <a:ext cx="1063352" cy="1063351"/>
          </a:xfrm>
          <a:prstGeom prst="rect">
            <a:avLst/>
          </a:prstGeom>
          <a:noFill/>
          <a:ln w="9525">
            <a:noFill/>
            <a:miter lim="800000"/>
            <a:headEnd/>
            <a:tailEnd/>
          </a:ln>
        </p:spPr>
      </p:pic>
      <p:cxnSp>
        <p:nvCxnSpPr>
          <p:cNvPr id="16" name="Straight Arrow Connector 15"/>
          <p:cNvCxnSpPr/>
          <p:nvPr/>
        </p:nvCxnSpPr>
        <p:spPr bwMode="auto">
          <a:xfrm flipH="1" flipV="1">
            <a:off x="7315200" y="5257800"/>
            <a:ext cx="228600" cy="152400"/>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sp>
        <p:nvSpPr>
          <p:cNvPr id="30" name="TextBox 29"/>
          <p:cNvSpPr txBox="1"/>
          <p:nvPr/>
        </p:nvSpPr>
        <p:spPr>
          <a:xfrm>
            <a:off x="7250411" y="5373469"/>
            <a:ext cx="750589" cy="646331"/>
          </a:xfrm>
          <a:prstGeom prst="rect">
            <a:avLst/>
          </a:prstGeom>
          <a:noFill/>
        </p:spPr>
        <p:txBody>
          <a:bodyPr wrap="none" rtlCol="0">
            <a:spAutoFit/>
          </a:bodyPr>
          <a:lstStyle/>
          <a:p>
            <a:r>
              <a:rPr lang="en-US" dirty="0">
                <a:solidFill>
                  <a:schemeClr val="accent3"/>
                </a:solidFill>
              </a:rPr>
              <a:t>x</a:t>
            </a:r>
            <a:r>
              <a:rPr lang="en-US" dirty="0" smtClean="0">
                <a:solidFill>
                  <a:schemeClr val="accent3"/>
                </a:solidFill>
              </a:rPr>
              <a:t>=150</a:t>
            </a:r>
            <a:br>
              <a:rPr lang="en-US" dirty="0" smtClean="0">
                <a:solidFill>
                  <a:schemeClr val="accent3"/>
                </a:solidFill>
              </a:rPr>
            </a:br>
            <a:r>
              <a:rPr lang="en-US" dirty="0" smtClean="0">
                <a:solidFill>
                  <a:schemeClr val="accent3"/>
                </a:solidFill>
              </a:rPr>
              <a:t>y=80</a:t>
            </a:r>
            <a:endParaRPr lang="en-US" dirty="0">
              <a:solidFill>
                <a:schemeClr val="accent3"/>
              </a:solidFill>
            </a:endParaRPr>
          </a:p>
        </p:txBody>
      </p:sp>
      <p:sp>
        <p:nvSpPr>
          <p:cNvPr id="33" name="TextBox 32"/>
          <p:cNvSpPr txBox="1"/>
          <p:nvPr/>
        </p:nvSpPr>
        <p:spPr>
          <a:xfrm>
            <a:off x="2133600" y="5334000"/>
            <a:ext cx="3303383" cy="1200329"/>
          </a:xfrm>
          <a:prstGeom prst="rect">
            <a:avLst/>
          </a:prstGeom>
          <a:noFill/>
        </p:spPr>
        <p:txBody>
          <a:bodyPr wrap="none" rtlCol="0">
            <a:spAutoFit/>
          </a:bodyPr>
          <a:lstStyle/>
          <a:p>
            <a:r>
              <a:rPr lang="en-US" dirty="0" smtClean="0"/>
              <a:t>Microscope:</a:t>
            </a:r>
          </a:p>
          <a:p>
            <a:r>
              <a:rPr lang="en-US" dirty="0" smtClean="0"/>
              <a:t>- Move to </a:t>
            </a:r>
            <a:r>
              <a:rPr lang="en-US" dirty="0" err="1" smtClean="0"/>
              <a:t>x,y</a:t>
            </a:r>
            <a:r>
              <a:rPr lang="en-US" dirty="0" smtClean="0"/>
              <a:t/>
            </a:r>
            <a:br>
              <a:rPr lang="en-US" dirty="0" smtClean="0"/>
            </a:br>
            <a:r>
              <a:rPr lang="en-US" dirty="0" smtClean="0"/>
              <a:t>- Acquire high-zoom, multi plane,</a:t>
            </a:r>
            <a:br>
              <a:rPr lang="en-US" dirty="0" smtClean="0"/>
            </a:br>
            <a:r>
              <a:rPr lang="en-US" dirty="0" smtClean="0"/>
              <a:t>dual color, time lapse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3517032"/>
            <a:ext cx="1512168" cy="1512168"/>
          </a:xfrm>
          <a:prstGeom prst="rect">
            <a:avLst/>
          </a:prstGeom>
        </p:spPr>
      </p:pic>
      <p:sp>
        <p:nvSpPr>
          <p:cNvPr id="38" name="TextBox 37"/>
          <p:cNvSpPr txBox="1"/>
          <p:nvPr/>
        </p:nvSpPr>
        <p:spPr>
          <a:xfrm>
            <a:off x="4953000" y="4876800"/>
            <a:ext cx="498905" cy="369332"/>
          </a:xfrm>
          <a:prstGeom prst="rect">
            <a:avLst/>
          </a:prstGeom>
          <a:noFill/>
        </p:spPr>
        <p:txBody>
          <a:bodyPr wrap="none" rtlCol="0">
            <a:spAutoFit/>
          </a:bodyPr>
          <a:lstStyle/>
          <a:p>
            <a:r>
              <a:rPr lang="en-US" dirty="0" smtClean="0"/>
              <a:t>x, y</a:t>
            </a:r>
            <a:endParaRPr lang="en-US" dirty="0"/>
          </a:p>
        </p:txBody>
      </p:sp>
      <p:cxnSp>
        <p:nvCxnSpPr>
          <p:cNvPr id="39" name="Straight Arrow Connector 38"/>
          <p:cNvCxnSpPr>
            <a:stCxn id="23" idx="1"/>
            <a:endCxn id="27" idx="3"/>
          </p:cNvCxnSpPr>
          <p:nvPr/>
        </p:nvCxnSpPr>
        <p:spPr>
          <a:xfrm flipH="1" flipV="1">
            <a:off x="3302000" y="4965700"/>
            <a:ext cx="355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495800"/>
            <a:ext cx="635000" cy="635000"/>
          </a:xfrm>
          <a:prstGeom prst="rect">
            <a:avLst/>
          </a:prstGeom>
        </p:spPr>
      </p:pic>
      <p:pic>
        <p:nvPicPr>
          <p:cNvPr id="3" name="Picture 2"/>
          <p:cNvPicPr>
            <a:picLocks noChangeAspect="1"/>
          </p:cNvPicPr>
          <p:nvPr/>
        </p:nvPicPr>
        <p:blipFill>
          <a:blip r:embed="rId8"/>
          <a:stretch>
            <a:fillRect/>
          </a:stretch>
        </p:blipFill>
        <p:spPr>
          <a:xfrm>
            <a:off x="5867400" y="2971800"/>
            <a:ext cx="635000" cy="635000"/>
          </a:xfrm>
          <a:prstGeom prst="rect">
            <a:avLst/>
          </a:prstGeom>
        </p:spPr>
      </p:pic>
      <p:pic>
        <p:nvPicPr>
          <p:cNvPr id="27" name="Picture 26"/>
          <p:cNvPicPr>
            <a:picLocks noChangeAspect="1"/>
          </p:cNvPicPr>
          <p:nvPr/>
        </p:nvPicPr>
        <p:blipFill>
          <a:blip r:embed="rId8"/>
          <a:stretch>
            <a:fillRect/>
          </a:stretch>
        </p:blipFill>
        <p:spPr>
          <a:xfrm>
            <a:off x="2667000" y="4648200"/>
            <a:ext cx="635000" cy="635000"/>
          </a:xfrm>
          <a:prstGeom prst="rect">
            <a:avLst/>
          </a:prstGeom>
        </p:spPr>
      </p:pic>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8835" y="381000"/>
            <a:ext cx="1952315" cy="646331"/>
          </a:xfrm>
          <a:prstGeom prst="rect">
            <a:avLst/>
          </a:prstGeom>
          <a:noFill/>
        </p:spPr>
        <p:txBody>
          <a:bodyPr wrap="none" rtlCol="0">
            <a:spAutoFit/>
          </a:bodyPr>
          <a:lstStyle/>
          <a:p>
            <a:r>
              <a:rPr lang="en-US" dirty="0" smtClean="0"/>
              <a:t>ZEN Black</a:t>
            </a:r>
          </a:p>
          <a:p>
            <a:r>
              <a:rPr lang="en-US" dirty="0" smtClean="0"/>
              <a:t>Logo, LSM510 logo</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pic>
        <p:nvPicPr>
          <p:cNvPr id="8" name="Picture 7"/>
          <p:cNvPicPr>
            <a:picLocks noChangeAspect="1"/>
          </p:cNvPicPr>
          <p:nvPr/>
        </p:nvPicPr>
        <p:blipFill>
          <a:blip r:embed="rId9"/>
          <a:stretch>
            <a:fillRect/>
          </a:stretch>
        </p:blipFill>
        <p:spPr>
          <a:xfrm>
            <a:off x="3048000" y="1192699"/>
            <a:ext cx="1968500" cy="744254"/>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8" idx="2"/>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609600" y="685800"/>
            <a:ext cx="1021321" cy="369332"/>
          </a:xfrm>
          <a:prstGeom prst="rect">
            <a:avLst/>
          </a:prstGeom>
          <a:noFill/>
        </p:spPr>
        <p:txBody>
          <a:bodyPr wrap="none" rtlCol="0">
            <a:spAutoFit/>
          </a:bodyPr>
          <a:lstStyle/>
          <a:p>
            <a:r>
              <a:rPr lang="en-US" dirty="0" smtClean="0"/>
              <a:t>ZEN Blue</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a:stretch>
            <a:fillRect/>
          </a:stretch>
        </p:blipFill>
        <p:spPr>
          <a:xfrm>
            <a:off x="2971800" y="914400"/>
            <a:ext cx="1333500" cy="898769"/>
          </a:xfrm>
          <a:prstGeom prst="rect">
            <a:avLst/>
          </a:prstGeom>
        </p:spPr>
      </p:pic>
      <p:sp>
        <p:nvSpPr>
          <p:cNvPr id="18" name="TextBox 17"/>
          <p:cNvSpPr txBox="1"/>
          <p:nvPr/>
        </p:nvSpPr>
        <p:spPr>
          <a:xfrm>
            <a:off x="1295400" y="3810000"/>
            <a:ext cx="1021321" cy="369332"/>
          </a:xfrm>
          <a:prstGeom prst="rect">
            <a:avLst/>
          </a:prstGeom>
          <a:noFill/>
        </p:spPr>
        <p:txBody>
          <a:bodyPr wrap="none" rtlCol="0">
            <a:spAutoFit/>
          </a:bodyPr>
          <a:lstStyle/>
          <a:p>
            <a:r>
              <a:rPr lang="en-US" dirty="0" smtClean="0"/>
              <a:t>ZEN Blue</a:t>
            </a:r>
          </a:p>
        </p:txBody>
      </p:sp>
    </p:spTree>
    <p:extLst>
      <p:ext uri="{BB962C8B-B14F-4D97-AF65-F5344CB8AC3E}">
        <p14:creationId xmlns:p14="http://schemas.microsoft.com/office/powerpoint/2010/main" val="27803699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371600" y="1875152"/>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1752600" y="6172200"/>
            <a:ext cx="7620000" cy="461665"/>
          </a:xfrm>
          <a:prstGeom prst="rect">
            <a:avLst/>
          </a:prstGeom>
        </p:spPr>
        <p:txBody>
          <a:bodyPr wrap="square">
            <a:spAutoFit/>
          </a:bodyPr>
          <a:lstStyle/>
          <a:p>
            <a:r>
              <a:rPr lang="en-US" sz="2400" dirty="0" smtClean="0"/>
              <a:t>Hundreds of experiments fully automated over night</a:t>
            </a:r>
            <a:endParaRPr lang="en-US" sz="2400" dirty="0"/>
          </a:p>
        </p:txBody>
      </p:sp>
      <p:pic>
        <p:nvPicPr>
          <p:cNvPr id="12" name="Picture 11"/>
          <p:cNvPicPr>
            <a:picLocks noChangeAspect="1"/>
          </p:cNvPicPr>
          <p:nvPr/>
        </p:nvPicPr>
        <p:blipFill>
          <a:blip r:embed="rId3"/>
          <a:stretch>
            <a:fillRect/>
          </a:stretch>
        </p:blipFill>
        <p:spPr>
          <a:xfrm>
            <a:off x="251108" y="2436336"/>
            <a:ext cx="787400" cy="787400"/>
          </a:xfrm>
          <a:prstGeom prst="rect">
            <a:avLst/>
          </a:prstGeom>
        </p:spPr>
      </p:pic>
      <p:pic>
        <p:nvPicPr>
          <p:cNvPr id="13" name="Picture 12"/>
          <p:cNvPicPr>
            <a:picLocks noChangeAspect="1"/>
          </p:cNvPicPr>
          <p:nvPr/>
        </p:nvPicPr>
        <p:blipFill>
          <a:blip r:embed="rId4"/>
          <a:stretch>
            <a:fillRect/>
          </a:stretch>
        </p:blipFill>
        <p:spPr>
          <a:xfrm>
            <a:off x="327308" y="4341336"/>
            <a:ext cx="635000" cy="635000"/>
          </a:xfrm>
          <a:prstGeom prst="rect">
            <a:avLst/>
          </a:prstGeom>
        </p:spPr>
      </p:pic>
      <p:sp>
        <p:nvSpPr>
          <p:cNvPr id="10" name="TextBox 9"/>
          <p:cNvSpPr txBox="1"/>
          <p:nvPr/>
        </p:nvSpPr>
        <p:spPr>
          <a:xfrm>
            <a:off x="152400" y="17759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22508" y="36164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28600" y="49763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44808" y="32237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44808" y="39857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209800" y="16002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35474" y="1219200"/>
            <a:ext cx="2665326" cy="369332"/>
          </a:xfrm>
          <a:prstGeom prst="rect">
            <a:avLst/>
          </a:prstGeom>
          <a:noFill/>
        </p:spPr>
        <p:txBody>
          <a:bodyPr wrap="none" rtlCol="0">
            <a:spAutoFit/>
          </a:bodyPr>
          <a:lstStyle/>
          <a:p>
            <a:r>
              <a:rPr lang="en-US" dirty="0" smtClean="0"/>
              <a:t>Move to next grid position</a:t>
            </a:r>
            <a:endParaRPr lang="en-US" dirty="0"/>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5029200" y="2743200"/>
            <a:ext cx="3365500" cy="2413000"/>
          </a:xfrm>
          <a:prstGeom prst="rect">
            <a:avLst/>
          </a:prstGeom>
        </p:spPr>
      </p:pic>
      <p:sp>
        <p:nvSpPr>
          <p:cNvPr id="2" name="Title 1"/>
          <p:cNvSpPr>
            <a:spLocks noGrp="1"/>
          </p:cNvSpPr>
          <p:nvPr>
            <p:ph type="title"/>
          </p:nvPr>
        </p:nvSpPr>
        <p:spPr/>
        <p:txBody>
          <a:bodyPr>
            <a:normAutofit fontScale="90000"/>
          </a:bodyPr>
          <a:lstStyle/>
          <a:p>
            <a:r>
              <a:rPr lang="en-US" dirty="0" smtClean="0"/>
              <a:t>A ‘typical’ </a:t>
            </a:r>
            <a:r>
              <a:rPr lang="en-US" dirty="0" smtClean="0"/>
              <a:t>HT</a:t>
            </a:r>
            <a:r>
              <a:rPr lang="en-US" dirty="0" smtClean="0"/>
              <a:t>-microscopy experiment</a:t>
            </a:r>
            <a:endParaRPr lang="en-US" dirty="0"/>
          </a:p>
        </p:txBody>
      </p:sp>
      <p:sp>
        <p:nvSpPr>
          <p:cNvPr id="4" name="TextBox 3"/>
          <p:cNvSpPr txBox="1"/>
          <p:nvPr/>
        </p:nvSpPr>
        <p:spPr>
          <a:xfrm>
            <a:off x="533400" y="1752600"/>
            <a:ext cx="1953893" cy="369332"/>
          </a:xfrm>
          <a:prstGeom prst="rect">
            <a:avLst/>
          </a:prstGeom>
          <a:noFill/>
        </p:spPr>
        <p:txBody>
          <a:bodyPr wrap="none" rtlCol="0">
            <a:spAutoFit/>
          </a:bodyPr>
          <a:lstStyle/>
          <a:p>
            <a:r>
              <a:rPr lang="en-US" dirty="0" smtClean="0"/>
              <a:t>Biological question</a:t>
            </a:r>
            <a:endParaRPr lang="en-US" dirty="0"/>
          </a:p>
        </p:txBody>
      </p:sp>
      <p:sp>
        <p:nvSpPr>
          <p:cNvPr id="5" name="TextBox 4"/>
          <p:cNvSpPr txBox="1"/>
          <p:nvPr/>
        </p:nvSpPr>
        <p:spPr>
          <a:xfrm>
            <a:off x="457200" y="2286000"/>
            <a:ext cx="195438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1143000" y="2819400"/>
            <a:ext cx="2278614" cy="369332"/>
          </a:xfrm>
          <a:prstGeom prst="rect">
            <a:avLst/>
          </a:prstGeom>
          <a:noFill/>
        </p:spPr>
        <p:txBody>
          <a:bodyPr wrap="none" rtlCol="0">
            <a:spAutoFit/>
          </a:bodyPr>
          <a:lstStyle/>
          <a:p>
            <a:r>
              <a:rPr lang="en-US" dirty="0" smtClean="0"/>
              <a:t>~500 genes of interest</a:t>
            </a:r>
            <a:endParaRPr lang="en-US" dirty="0"/>
          </a:p>
        </p:txBody>
      </p:sp>
      <p:sp>
        <p:nvSpPr>
          <p:cNvPr id="9" name="TextBox 8"/>
          <p:cNvSpPr txBox="1"/>
          <p:nvPr/>
        </p:nvSpPr>
        <p:spPr>
          <a:xfrm>
            <a:off x="1539989" y="32882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4953000" y="49530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3581400" y="5486400"/>
            <a:ext cx="4776067" cy="369332"/>
          </a:xfrm>
          <a:prstGeom prst="rect">
            <a:avLst/>
          </a:prstGeom>
          <a:noFill/>
        </p:spPr>
        <p:txBody>
          <a:bodyPr wrap="none" rtlCol="0">
            <a:spAutoFit/>
          </a:bodyPr>
          <a:lstStyle/>
          <a:p>
            <a:r>
              <a:rPr lang="en-US" dirty="0" smtClean="0"/>
              <a:t>~40000 images (2 channels, 4 positions per well)</a:t>
            </a:r>
            <a:endParaRPr lang="en-US" dirty="0"/>
          </a:p>
        </p:txBody>
      </p:sp>
      <p:sp>
        <p:nvSpPr>
          <p:cNvPr id="15" name="TextBox 14"/>
          <p:cNvSpPr txBox="1"/>
          <p:nvPr/>
        </p:nvSpPr>
        <p:spPr>
          <a:xfrm>
            <a:off x="2667000" y="5943600"/>
            <a:ext cx="5449516" cy="369332"/>
          </a:xfrm>
          <a:prstGeom prst="rect">
            <a:avLst/>
          </a:prstGeom>
          <a:noFill/>
        </p:spPr>
        <p:txBody>
          <a:bodyPr wrap="none" rtlCol="0">
            <a:spAutoFit/>
          </a:bodyPr>
          <a:lstStyle/>
          <a:p>
            <a:r>
              <a:rPr lang="en-US" dirty="0" smtClean="0"/>
              <a:t>~4 million cells (~200 cells per position with 20x air lens)</a:t>
            </a:r>
            <a:endParaRPr lang="en-US" dirty="0"/>
          </a:p>
        </p:txBody>
      </p:sp>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Immersion System</a:t>
            </a:r>
            <a:endParaRPr lang="en-US" dirty="0"/>
          </a:p>
        </p:txBody>
      </p:sp>
      <p:sp>
        <p:nvSpPr>
          <p:cNvPr id="3" name="Content Placeholder 2"/>
          <p:cNvSpPr>
            <a:spLocks noGrp="1"/>
          </p:cNvSpPr>
          <p:nvPr>
            <p:ph idx="1"/>
          </p:nvPr>
        </p:nvSpPr>
        <p:spPr/>
        <p:txBody>
          <a:bodyPr/>
          <a:lstStyle/>
          <a:p>
            <a:r>
              <a:rPr lang="en-US" dirty="0" smtClean="0"/>
              <a:t>Both FRAP and FCS typically require high NA imaging =&gt; Objective Lenses with Immersion </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analysis, quality control and statistics</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3249679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497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18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018737656"/>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7584522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a:t>
            </a:r>
            <a:r>
              <a:rPr lang="en-US" sz="2800" dirty="0" smtClean="0">
                <a:solidFill>
                  <a:srgbClr val="000000"/>
                </a:solidFill>
              </a:rPr>
              <a:t>projects with </a:t>
            </a:r>
            <a:r>
              <a:rPr lang="en-US" sz="2800" dirty="0" smtClean="0">
                <a:solidFill>
                  <a:srgbClr val="000000"/>
                </a:solidFill>
              </a:rPr>
              <a:t>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t>Microscope system considerations</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 name="TextBox 5"/>
          <p:cNvSpPr txBox="1"/>
          <p:nvPr/>
        </p:nvSpPr>
        <p:spPr>
          <a:xfrm>
            <a:off x="2362200" y="2362200"/>
            <a:ext cx="1368020" cy="1200329"/>
          </a:xfrm>
          <a:prstGeom prst="rect">
            <a:avLst/>
          </a:prstGeom>
          <a:noFill/>
        </p:spPr>
        <p:txBody>
          <a:bodyPr wrap="none" rtlCol="0">
            <a:spAutoFit/>
          </a:bodyPr>
          <a:lstStyle/>
          <a:p>
            <a:pPr algn="ctr"/>
            <a:r>
              <a:rPr lang="en-US" dirty="0" smtClean="0">
                <a:solidFill>
                  <a:srgbClr val="000000"/>
                </a:solidFill>
              </a:rPr>
              <a:t>Filter cubes</a:t>
            </a:r>
          </a:p>
          <a:p>
            <a:pPr algn="ctr"/>
            <a:r>
              <a:rPr lang="en-US" b="1" dirty="0" smtClean="0">
                <a:solidFill>
                  <a:srgbClr val="000000"/>
                </a:solidFill>
              </a:rPr>
              <a:t>hundreds </a:t>
            </a:r>
            <a:r>
              <a:rPr lang="en-US" b="1" dirty="0">
                <a:solidFill>
                  <a:srgbClr val="000000"/>
                </a:solidFill>
              </a:rPr>
              <a:t>of </a:t>
            </a:r>
            <a:r>
              <a:rPr lang="en-US" b="1" dirty="0" smtClean="0">
                <a:solidFill>
                  <a:srgbClr val="000000"/>
                </a:solidFill>
              </a:rPr>
              <a:t/>
            </a:r>
            <a:br>
              <a:rPr lang="en-US" b="1" dirty="0" smtClean="0">
                <a:solidFill>
                  <a:srgbClr val="000000"/>
                </a:solidFill>
              </a:rPr>
            </a:br>
            <a:r>
              <a:rPr lang="en-US" b="1" dirty="0" smtClean="0">
                <a:solidFill>
                  <a:srgbClr val="000000"/>
                </a:solidFill>
              </a:rPr>
              <a:t>milliseconds</a:t>
            </a:r>
            <a:endParaRPr lang="en-US" b="1" dirty="0">
              <a:solidFill>
                <a:srgbClr val="000000"/>
              </a:solidFill>
            </a:endParaRPr>
          </a:p>
          <a:p>
            <a:pPr algn="ctr"/>
            <a:endParaRPr lang="en-US" dirty="0" smtClean="0">
              <a:solidFill>
                <a:srgbClr val="000000"/>
              </a:solidFill>
            </a:endParaRPr>
          </a:p>
        </p:txBody>
      </p:sp>
      <p:sp>
        <p:nvSpPr>
          <p:cNvPr id="10" name="TextBox 9"/>
          <p:cNvSpPr txBox="1"/>
          <p:nvPr/>
        </p:nvSpPr>
        <p:spPr>
          <a:xfrm>
            <a:off x="247727" y="3124200"/>
            <a:ext cx="1276273" cy="923330"/>
          </a:xfrm>
          <a:prstGeom prst="rect">
            <a:avLst/>
          </a:prstGeom>
          <a:noFill/>
        </p:spPr>
        <p:txBody>
          <a:bodyPr wrap="none" rtlCol="0">
            <a:spAutoFit/>
          </a:bodyPr>
          <a:lstStyle/>
          <a:p>
            <a:r>
              <a:rPr lang="en-US" dirty="0" smtClean="0">
                <a:solidFill>
                  <a:srgbClr val="000000"/>
                </a:solidFill>
              </a:rPr>
              <a:t>Halogen</a:t>
            </a:r>
            <a:br>
              <a:rPr lang="en-US" dirty="0" smtClean="0">
                <a:solidFill>
                  <a:srgbClr val="000000"/>
                </a:solidFill>
              </a:rPr>
            </a:br>
            <a:r>
              <a:rPr lang="en-US" dirty="0" smtClean="0">
                <a:solidFill>
                  <a:srgbClr val="000000"/>
                </a:solidFill>
              </a:rPr>
              <a:t>light source</a:t>
            </a:r>
          </a:p>
          <a:p>
            <a:r>
              <a:rPr lang="en-US" b="1" dirty="0" smtClean="0">
                <a:solidFill>
                  <a:srgbClr val="000000"/>
                </a:solidFill>
              </a:rPr>
              <a:t>fixed</a:t>
            </a:r>
            <a:endParaRPr lang="en-US" b="1" dirty="0">
              <a:solidFill>
                <a:srgbClr val="000000"/>
              </a:solidFill>
            </a:endParaRPr>
          </a:p>
        </p:txBody>
      </p:sp>
      <p:sp>
        <p:nvSpPr>
          <p:cNvPr id="13" name="TextBox 12"/>
          <p:cNvSpPr txBox="1"/>
          <p:nvPr/>
        </p:nvSpPr>
        <p:spPr>
          <a:xfrm>
            <a:off x="6248400" y="21336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16" name="TextBox 15"/>
          <p:cNvSpPr txBox="1"/>
          <p:nvPr/>
        </p:nvSpPr>
        <p:spPr>
          <a:xfrm>
            <a:off x="5791200" y="3505200"/>
            <a:ext cx="2178526"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b="1" dirty="0" smtClean="0">
                <a:solidFill>
                  <a:srgbClr val="000000"/>
                </a:solidFill>
              </a:rPr>
              <a:t>tens of milliseconds</a:t>
            </a:r>
            <a:endParaRPr lang="en-US" b="1" dirty="0">
              <a:solidFill>
                <a:srgbClr val="000000"/>
              </a:solidFill>
            </a:endParaRPr>
          </a:p>
        </p:txBody>
      </p:sp>
      <p:sp>
        <p:nvSpPr>
          <p:cNvPr id="18" name="TextBox 17"/>
          <p:cNvSpPr txBox="1"/>
          <p:nvPr/>
        </p:nvSpPr>
        <p:spPr>
          <a:xfrm>
            <a:off x="4953000" y="25146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36" name="Group 35"/>
          <p:cNvGrpSpPr/>
          <p:nvPr/>
        </p:nvGrpSpPr>
        <p:grpSpPr>
          <a:xfrm>
            <a:off x="1676400" y="24384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553200" y="2778150"/>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7086600" y="25056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sp>
        <p:nvSpPr>
          <p:cNvPr id="43" name="TextBox 42"/>
          <p:cNvSpPr txBox="1"/>
          <p:nvPr/>
        </p:nvSpPr>
        <p:spPr>
          <a:xfrm>
            <a:off x="3810000" y="41910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44" name="TextBox 43"/>
          <p:cNvSpPr txBox="1"/>
          <p:nvPr/>
        </p:nvSpPr>
        <p:spPr>
          <a:xfrm>
            <a:off x="4800600" y="5638800"/>
            <a:ext cx="1513418"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a:p>
            <a:r>
              <a:rPr lang="en-US" b="1" dirty="0" smtClean="0">
                <a:solidFill>
                  <a:srgbClr val="000000"/>
                </a:solidFill>
              </a:rPr>
              <a:t>fixed</a:t>
            </a:r>
            <a:endParaRPr lang="en-US" dirty="0">
              <a:solidFill>
                <a:srgbClr val="000000"/>
              </a:solidFill>
            </a:endParaRPr>
          </a:p>
        </p:txBody>
      </p:sp>
      <p:sp>
        <p:nvSpPr>
          <p:cNvPr id="46" name="TextBox 45"/>
          <p:cNvSpPr txBox="1"/>
          <p:nvPr/>
        </p:nvSpPr>
        <p:spPr>
          <a:xfrm>
            <a:off x="2514600" y="45720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47" name="Group 46"/>
          <p:cNvGrpSpPr/>
          <p:nvPr/>
        </p:nvGrpSpPr>
        <p:grpSpPr>
          <a:xfrm>
            <a:off x="4114800" y="4835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4648200" y="45630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grpSp>
        <p:nvGrpSpPr>
          <p:cNvPr id="52" name="Group 51"/>
          <p:cNvGrpSpPr/>
          <p:nvPr/>
        </p:nvGrpSpPr>
        <p:grpSpPr>
          <a:xfrm rot="2720426">
            <a:off x="4114800" y="5715000"/>
            <a:ext cx="428070" cy="422250"/>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524000" y="3200400"/>
            <a:ext cx="1016000" cy="1016000"/>
          </a:xfrm>
          <a:prstGeom prst="rect">
            <a:avLst/>
          </a:prstGeom>
        </p:spPr>
      </p:pic>
      <p:pic>
        <p:nvPicPr>
          <p:cNvPr id="57" name="Picture 56"/>
          <p:cNvPicPr>
            <a:picLocks noChangeAspect="1"/>
          </p:cNvPicPr>
          <p:nvPr/>
        </p:nvPicPr>
        <p:blipFill>
          <a:blip r:embed="rId2">
            <a:alphaModFix amt="59000"/>
          </a:blip>
          <a:stretch>
            <a:fillRect/>
          </a:stretch>
        </p:blipFill>
        <p:spPr>
          <a:xfrm>
            <a:off x="6248400" y="38862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3810000" y="5842000"/>
            <a:ext cx="1016000" cy="1016000"/>
          </a:xfrm>
          <a:prstGeom prst="rect">
            <a:avLst/>
          </a:prstGeom>
        </p:spPr>
      </p:pic>
      <p:sp>
        <p:nvSpPr>
          <p:cNvPr id="59" name="TextBox 58"/>
          <p:cNvSpPr txBox="1"/>
          <p:nvPr/>
        </p:nvSpPr>
        <p:spPr>
          <a:xfrm>
            <a:off x="6324600" y="5486400"/>
            <a:ext cx="1405328" cy="923330"/>
          </a:xfrm>
          <a:prstGeom prst="rect">
            <a:avLst/>
          </a:prstGeom>
          <a:noFill/>
        </p:spPr>
        <p:txBody>
          <a:bodyPr wrap="none" rtlCol="0">
            <a:spAutoFit/>
          </a:bodyPr>
          <a:lstStyle/>
          <a:p>
            <a:r>
              <a:rPr lang="en-US" dirty="0" smtClean="0"/>
              <a:t>Fastest,</a:t>
            </a:r>
            <a:br>
              <a:rPr lang="en-US" dirty="0" smtClean="0"/>
            </a:br>
            <a:r>
              <a:rPr lang="en-US" dirty="0" smtClean="0"/>
              <a:t>but potential </a:t>
            </a:r>
            <a:br>
              <a:rPr lang="en-US" dirty="0" smtClean="0"/>
            </a:br>
            <a:r>
              <a:rPr lang="en-US" dirty="0" smtClean="0"/>
              <a:t>crosstalk</a:t>
            </a:r>
            <a:endParaRPr lang="en-US" dirty="0"/>
          </a:p>
        </p:txBody>
      </p:sp>
      <p:sp>
        <p:nvSpPr>
          <p:cNvPr id="60" name="TextBox 59"/>
          <p:cNvSpPr txBox="1"/>
          <p:nvPr/>
        </p:nvSpPr>
        <p:spPr>
          <a:xfrm>
            <a:off x="8001000" y="3505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sp>
        <p:nvSpPr>
          <p:cNvPr id="61" name="TextBox 60"/>
          <p:cNvSpPr txBox="1"/>
          <p:nvPr/>
        </p:nvSpPr>
        <p:spPr>
          <a:xfrm>
            <a:off x="2743200" y="1219200"/>
            <a:ext cx="1010839" cy="923330"/>
          </a:xfrm>
          <a:prstGeom prst="rect">
            <a:avLst/>
          </a:prstGeom>
          <a:noFill/>
        </p:spPr>
        <p:txBody>
          <a:bodyPr wrap="none" rtlCol="0">
            <a:spAutoFit/>
          </a:bodyPr>
          <a:lstStyle/>
          <a:p>
            <a:r>
              <a:rPr lang="en-US" dirty="0" smtClean="0"/>
              <a:t>Slowest,</a:t>
            </a:r>
            <a:br>
              <a:rPr lang="en-US" dirty="0" smtClean="0"/>
            </a:br>
            <a:r>
              <a:rPr lang="en-US" dirty="0" smtClean="0"/>
              <a:t>no </a:t>
            </a:r>
            <a:br>
              <a:rPr lang="en-US" dirty="0" smtClean="0"/>
            </a:br>
            <a:r>
              <a:rPr lang="en-US" dirty="0" smtClean="0"/>
              <a:t>crosstalk</a:t>
            </a:r>
            <a:endParaRPr lang="en-US" dirty="0"/>
          </a:p>
        </p:txBody>
      </p:sp>
      <p:pic>
        <p:nvPicPr>
          <p:cNvPr id="3" name="Picture 2"/>
          <p:cNvPicPr>
            <a:picLocks noChangeAspect="1"/>
          </p:cNvPicPr>
          <p:nvPr/>
        </p:nvPicPr>
        <p:blipFill>
          <a:blip r:embed="rId3"/>
          <a:stretch>
            <a:fillRect/>
          </a:stretch>
        </p:blipFill>
        <p:spPr>
          <a:xfrm>
            <a:off x="660400" y="2514600"/>
            <a:ext cx="558800" cy="558800"/>
          </a:xfrm>
          <a:prstGeom prst="rect">
            <a:avLst/>
          </a:prstGeom>
        </p:spPr>
      </p:pic>
      <p:pic>
        <p:nvPicPr>
          <p:cNvPr id="5" name="Picture 4"/>
          <p:cNvPicPr>
            <a:picLocks noChangeAspect="1"/>
          </p:cNvPicPr>
          <p:nvPr/>
        </p:nvPicPr>
        <p:blipFill>
          <a:blip r:embed="rId4"/>
          <a:stretch>
            <a:fillRect/>
          </a:stretch>
        </p:blipFill>
        <p:spPr>
          <a:xfrm>
            <a:off x="1828800" y="1752600"/>
            <a:ext cx="355600" cy="355600"/>
          </a:xfrm>
          <a:prstGeom prst="rect">
            <a:avLst/>
          </a:prstGeom>
        </p:spPr>
      </p:pic>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1447800" y="19050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5105400" y="1905000"/>
            <a:ext cx="3653239" cy="1477328"/>
          </a:xfrm>
          <a:prstGeom prst="rect">
            <a:avLst/>
          </a:prstGeom>
          <a:noFill/>
        </p:spPr>
        <p:txBody>
          <a:bodyPr wrap="none" rtlCol="0">
            <a:spAutoFit/>
          </a:bodyPr>
          <a:lstStyle/>
          <a:p>
            <a:r>
              <a:rPr lang="en-US" dirty="0" smtClean="0"/>
              <a:t>“Hardware” autofocus</a:t>
            </a:r>
          </a:p>
          <a:p>
            <a:r>
              <a:rPr lang="en-US" dirty="0" smtClean="0"/>
              <a:t>Looks for reflection of (infrared) light</a:t>
            </a:r>
            <a:br>
              <a:rPr lang="en-US" dirty="0" smtClean="0"/>
            </a:br>
            <a:r>
              <a:rPr lang="en-US" dirty="0" smtClean="0"/>
              <a:t>from the glass- or plastic-bottom</a:t>
            </a:r>
          </a:p>
          <a:p>
            <a:endParaRPr lang="en-US" dirty="0"/>
          </a:p>
          <a:p>
            <a:r>
              <a:rPr lang="en-US" dirty="0" smtClean="0"/>
              <a:t>Modern systems &lt;&lt;1s</a:t>
            </a:r>
            <a:endParaRPr lang="en-US" dirty="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953000" y="4426803"/>
            <a:ext cx="2987041" cy="461665"/>
          </a:xfrm>
          <a:prstGeom prst="rect">
            <a:avLst/>
          </a:prstGeom>
          <a:noFill/>
        </p:spPr>
        <p:txBody>
          <a:bodyPr wrap="none" rtlCol="0">
            <a:spAutoFit/>
          </a:bodyPr>
          <a:lstStyle/>
          <a:p>
            <a:r>
              <a:rPr lang="en-US" sz="1200" dirty="0"/>
              <a:t>Zeiss </a:t>
            </a:r>
            <a:r>
              <a:rPr lang="en-US" sz="1200" dirty="0" err="1"/>
              <a:t>CellDiscoverer</a:t>
            </a:r>
            <a:r>
              <a:rPr lang="en-US" sz="1200" dirty="0"/>
              <a:t> </a:t>
            </a:r>
            <a:r>
              <a:rPr lang="en-US" sz="1200" dirty="0" smtClean="0"/>
              <a:t>7, 10x, </a:t>
            </a:r>
            <a:r>
              <a:rPr lang="en-US" sz="1200" dirty="0"/>
              <a:t>every 30min, </a:t>
            </a:r>
            <a:r>
              <a:rPr lang="en-US" sz="1200" dirty="0" smtClean="0"/>
              <a:t>48h</a:t>
            </a:r>
          </a:p>
          <a:p>
            <a:r>
              <a:rPr lang="en-US" sz="1200" dirty="0" smtClean="0"/>
              <a:t>H2B-mCherry</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816055" y="5181600"/>
            <a:ext cx="1337345" cy="1194841"/>
          </a:xfrm>
          <a:prstGeom prst="rect">
            <a:avLst/>
          </a:prstGeom>
        </p:spPr>
      </p:pic>
      <p:sp>
        <p:nvSpPr>
          <p:cNvPr id="17" name="Rectangle 16"/>
          <p:cNvSpPr/>
          <p:nvPr/>
        </p:nvSpPr>
        <p:spPr>
          <a:xfrm>
            <a:off x="228600" y="4505980"/>
            <a:ext cx="3962400" cy="492443"/>
          </a:xfrm>
          <a:prstGeom prst="rect">
            <a:avLst/>
          </a:prstGeom>
        </p:spPr>
        <p:txBody>
          <a:bodyPr wrap="square">
            <a:spAutoFit/>
          </a:bodyPr>
          <a:lstStyle/>
          <a:p>
            <a:r>
              <a:rPr lang="en-US" sz="1400" dirty="0"/>
              <a:t>38C =&gt; visible mitotic </a:t>
            </a:r>
            <a:r>
              <a:rPr lang="en-US" sz="1400" dirty="0" smtClean="0"/>
              <a:t>defects</a:t>
            </a:r>
          </a:p>
          <a:p>
            <a:r>
              <a:rPr lang="en-US" sz="1100" dirty="0" smtClean="0"/>
              <a:t>(e.g.,</a:t>
            </a:r>
            <a:r>
              <a:rPr lang="en-US" sz="1100" dirty="0"/>
              <a:t> </a:t>
            </a:r>
            <a:r>
              <a:rPr lang="en-US" sz="1100" dirty="0" smtClean="0"/>
              <a:t>increased mitotic </a:t>
            </a:r>
            <a:r>
              <a:rPr lang="en-US" sz="1100" dirty="0"/>
              <a:t>index and micro-nuclei </a:t>
            </a:r>
            <a:r>
              <a:rPr lang="en-US" sz="1100" dirty="0" smtClean="0"/>
              <a:t>formation)</a:t>
            </a:r>
            <a:endParaRPr lang="en-US" sz="1100" dirty="0"/>
          </a:p>
        </p:txBody>
      </p:sp>
      <p:sp>
        <p:nvSpPr>
          <p:cNvPr id="18" name="TextBox 17"/>
          <p:cNvSpPr txBox="1"/>
          <p:nvPr/>
        </p:nvSpPr>
        <p:spPr>
          <a:xfrm>
            <a:off x="5206203" y="5562600"/>
            <a:ext cx="1575597" cy="461665"/>
          </a:xfrm>
          <a:prstGeom prst="rect">
            <a:avLst/>
          </a:prstGeom>
          <a:noFill/>
        </p:spPr>
        <p:txBody>
          <a:bodyPr wrap="none" rtlCol="0">
            <a:spAutoFit/>
          </a:bodyPr>
          <a:lstStyle/>
          <a:p>
            <a:r>
              <a:rPr lang="en-US" sz="1200" dirty="0" smtClean="0"/>
              <a:t>Cropped and enlarged</a:t>
            </a:r>
            <a:br>
              <a:rPr lang="en-US" sz="1200" dirty="0" smtClean="0"/>
            </a:br>
            <a:r>
              <a:rPr lang="en-US" sz="1200" dirty="0" smtClean="0"/>
              <a:t>view on above movie</a:t>
            </a:r>
          </a:p>
        </p:txBody>
      </p:sp>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video>
              <p:cMediaNode vol="80000">
                <p:cTn id="13" fill="hold" display="0">
                  <p:stCondLst>
                    <p:cond delay="indefinite"/>
                  </p:stCondLst>
                </p:cTn>
                <p:tgtEl>
                  <p:spTgt spid="1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1533</TotalTime>
  <Words>1322</Words>
  <Application>Microsoft Macintosh PowerPoint</Application>
  <PresentationFormat>On-screen Show (4:3)</PresentationFormat>
  <Paragraphs>277</Paragraphs>
  <Slides>36</Slides>
  <Notes>5</Notes>
  <HiddenSlides>0</HiddenSlides>
  <MMClips>5</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High-throughput and Adaptive Feedback Microscopy</vt:lpstr>
      <vt:lpstr>Advanced Light Microscopy Facility (ALMF) at EMBL Heidelberg</vt:lpstr>
      <vt:lpstr>A ‘typical’ HT-microscopy experiment</vt:lpstr>
      <vt:lpstr>PowerPoint Presentation</vt:lpstr>
      <vt:lpstr>PowerPoint Presentation</vt:lpstr>
      <vt:lpstr>Microscope system considerations</vt:lpstr>
      <vt:lpstr>Multi-color Imaging Modalities</vt:lpstr>
      <vt:lpstr>Auto-focus modalities</vt:lpstr>
      <vt:lpstr>Environmental control</vt:lpstr>
      <vt:lpstr>Cell Culture</vt:lpstr>
      <vt:lpstr>Edge effects</vt:lpstr>
      <vt:lpstr>Autofocus CellDiscoverer 7</vt:lpstr>
      <vt:lpstr>Assay development considerations</vt:lpstr>
      <vt:lpstr>Autophagosome screen</vt:lpstr>
      <vt:lpstr>Acquisition modalities: confocal</vt:lpstr>
      <vt:lpstr>Acquisition modalities: widefield</vt:lpstr>
      <vt:lpstr>Low NA widefield imaging </vt:lpstr>
      <vt:lpstr>Advice</vt:lpstr>
      <vt:lpstr>Multi-well Transmission Imaging</vt:lpstr>
      <vt:lpstr>Low NA Transmission Imaging</vt:lpstr>
      <vt:lpstr>What to measure</vt:lpstr>
      <vt:lpstr>Secondary Screens</vt:lpstr>
      <vt:lpstr>What to measure</vt:lpstr>
      <vt:lpstr>Intelligent Microscopy [Conrad et al.] Adaptive Feedback Microscopy [Tischer et al.] Smart Microscopy [Huisken et al.] Open Application Development (OAD) [Zeiss]   </vt:lpstr>
      <vt:lpstr>High-resolution Adaptive Feedback Time-lapse Imaging of Mitosis</vt:lpstr>
      <vt:lpstr>  </vt:lpstr>
      <vt:lpstr>  </vt:lpstr>
      <vt:lpstr>PowerPoint Presentation</vt:lpstr>
      <vt:lpstr>Adaptive FCS Microscopy</vt:lpstr>
      <vt:lpstr>Automated Immersion System</vt:lpstr>
      <vt:lpstr>Image analysis, quality control and statistics</vt:lpstr>
      <vt:lpstr>PowerPoint Presentation</vt:lpstr>
      <vt:lpstr>PowerPoint Presentation</vt:lpstr>
      <vt:lpstr>PowerPoint Presentation</vt:lpstr>
      <vt:lpstr>PowerPoint Presentation</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117</cp:revision>
  <dcterms:created xsi:type="dcterms:W3CDTF">2006-08-16T00:00:00Z</dcterms:created>
  <dcterms:modified xsi:type="dcterms:W3CDTF">2016-11-29T11:00:40Z</dcterms:modified>
</cp:coreProperties>
</file>